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26"/>
  </p:notesMasterIdLst>
  <p:sldIdLst>
    <p:sldId id="256" r:id="rId2"/>
    <p:sldId id="258" r:id="rId3"/>
    <p:sldId id="261" r:id="rId4"/>
    <p:sldId id="280" r:id="rId5"/>
    <p:sldId id="281" r:id="rId6"/>
    <p:sldId id="272" r:id="rId7"/>
    <p:sldId id="262" r:id="rId8"/>
    <p:sldId id="273" r:id="rId9"/>
    <p:sldId id="263" r:id="rId10"/>
    <p:sldId id="283" r:id="rId11"/>
    <p:sldId id="264" r:id="rId12"/>
    <p:sldId id="265" r:id="rId13"/>
    <p:sldId id="266" r:id="rId14"/>
    <p:sldId id="267" r:id="rId15"/>
    <p:sldId id="268" r:id="rId16"/>
    <p:sldId id="282" r:id="rId17"/>
    <p:sldId id="269" r:id="rId18"/>
    <p:sldId id="270" r:id="rId19"/>
    <p:sldId id="274" r:id="rId20"/>
    <p:sldId id="275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5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69B2E1-D3C5-4515-9496-B058D528B1E8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98CA53-45D8-489C-AACC-000862877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4313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Domain Name System: A database system that translates an IP address into a domain name. For example, a numeric IP address like 207.219.116.4 is converted into netlingo.com.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47E1DE-DBA5-446B-8DAE-FB221829A1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98CA53-45D8-489C-AACC-00086287702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FCBDE-1876-4143-BD72-24501BADB579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F42CBD7-199F-4029-8B09-4331983F5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74DD-4002-4DCC-A9E4-BD45769B20E2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88910-3FF8-43ED-815E-69614202F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DBECF-F2E4-412A-8D7B-D54F6A29EF8F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4EB9-70E8-41D4-9F6A-BF40FEA83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55302-8AAB-403C-9C2F-FCA0106F8ECF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D5433-A98E-4A9E-BFC7-9DF2D54E2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76D8-23F1-433C-B113-6D7547A0956E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F781-2406-4682-8023-202C1E38B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1634-285E-41D6-B53A-D934DF0379BB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F5671-702E-4942-89DF-B6B22B436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E4EA45-2B9D-4098-B5E6-0BA2329C8653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FCB149-7115-40D8-B1DC-7D54F2060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6603D-A3BE-42EA-B5F7-FEAB007DA063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FE3C6-848A-4F30-9FCF-6536BA1BE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23F82-51B9-4674-8BB9-B44310F89DB5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EDF88-5ABA-489C-8A29-9CD7639AD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66D8-3518-49C5-92BE-7ED525C2154A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2BEA7-630A-4616-9154-EFB12C2E5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D9C6-503E-456E-922E-A324ED0C176C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21D69-139A-45E1-AE36-6F97752A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FDC0645-1B17-4C4A-AE6F-27E373D08FB2}" type="datetimeFigureOut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495710-AA39-42D7-80D3-3A85B5751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1" r:id="rId2"/>
    <p:sldLayoutId id="2147483802" r:id="rId3"/>
    <p:sldLayoutId id="2147483803" r:id="rId4"/>
    <p:sldLayoutId id="2147483810" r:id="rId5"/>
    <p:sldLayoutId id="2147483811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searc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458200" cy="1470025"/>
          </a:xfrm>
        </p:spPr>
        <p:txBody>
          <a:bodyPr/>
          <a:lstStyle/>
          <a:p>
            <a:pPr algn="ctr" eaLnBrk="1" hangingPunct="1"/>
            <a:r>
              <a:rPr lang="en-US" smtClean="0"/>
              <a:t>Short Introduction on Networks </a:t>
            </a:r>
            <a:br>
              <a:rPr lang="en-US" smtClean="0"/>
            </a:br>
            <a:r>
              <a:rPr lang="en-US" sz="2800" smtClean="0"/>
              <a:t>Internet - Basic Search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en-US" dirty="0" smtClean="0"/>
              <a:t>COE 201- Computer Proficiency</a:t>
            </a:r>
          </a:p>
          <a:p>
            <a:pPr marL="63500" eaLnBrk="1" hangingPunct="1"/>
            <a:r>
              <a:rPr lang="en-US" dirty="0" smtClean="0"/>
              <a:t>Mr. Ahmad Al </a:t>
            </a:r>
            <a:r>
              <a:rPr lang="en-US" dirty="0" err="1" smtClean="0"/>
              <a:t>Kawam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DNS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354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b="1" i="1" smtClean="0">
                <a:latin typeface="Arial" charset="0"/>
              </a:rPr>
              <a:t>D</a:t>
            </a:r>
            <a:r>
              <a:rPr lang="en-US" i="1" smtClean="0">
                <a:latin typeface="Arial" charset="0"/>
              </a:rPr>
              <a:t>omain </a:t>
            </a:r>
            <a:r>
              <a:rPr lang="en-US" b="1" i="1" smtClean="0">
                <a:latin typeface="Arial" charset="0"/>
              </a:rPr>
              <a:t>N</a:t>
            </a:r>
            <a:r>
              <a:rPr lang="en-US" i="1" smtClean="0">
                <a:latin typeface="Arial" charset="0"/>
              </a:rPr>
              <a:t>ame </a:t>
            </a:r>
            <a:r>
              <a:rPr lang="en-US" b="1" i="1" smtClean="0">
                <a:latin typeface="Arial" charset="0"/>
              </a:rPr>
              <a:t>S</a:t>
            </a:r>
            <a:r>
              <a:rPr lang="en-US" i="1" smtClean="0">
                <a:latin typeface="Arial" charset="0"/>
              </a:rPr>
              <a:t>ystem</a:t>
            </a:r>
            <a:r>
              <a:rPr lang="en-US" smtClean="0">
                <a:latin typeface="Arial" charset="0"/>
              </a:rPr>
              <a:t> or </a:t>
            </a:r>
            <a:r>
              <a:rPr lang="en-US" b="1" i="1" smtClean="0">
                <a:latin typeface="Arial" charset="0"/>
              </a:rPr>
              <a:t>S</a:t>
            </a:r>
            <a:r>
              <a:rPr lang="en-US" i="1" smtClean="0">
                <a:latin typeface="Arial" charset="0"/>
              </a:rPr>
              <a:t>ervice</a:t>
            </a:r>
            <a:r>
              <a:rPr lang="en-US" smtClean="0">
                <a:latin typeface="Arial" charset="0"/>
              </a:rPr>
              <a:t> or </a:t>
            </a:r>
            <a:r>
              <a:rPr lang="en-US" b="1" i="1" smtClean="0">
                <a:latin typeface="Arial" charset="0"/>
              </a:rPr>
              <a:t>S</a:t>
            </a:r>
            <a:r>
              <a:rPr lang="en-US" i="1" smtClean="0">
                <a:latin typeface="Arial" charset="0"/>
              </a:rPr>
              <a:t>erver (</a:t>
            </a:r>
            <a:r>
              <a:rPr lang="en-US" b="1" i="1" smtClean="0">
                <a:latin typeface="Arial" charset="0"/>
              </a:rPr>
              <a:t>DNS</a:t>
            </a:r>
            <a:r>
              <a:rPr lang="en-US" i="1" smtClean="0">
                <a:latin typeface="Arial" charset="0"/>
              </a:rPr>
              <a:t>)</a:t>
            </a:r>
            <a:endParaRPr lang="en-US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2402438"/>
              </p:ext>
            </p:extLst>
          </p:nvPr>
        </p:nvGraphicFramePr>
        <p:xfrm>
          <a:off x="1447800" y="3124200"/>
          <a:ext cx="61722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DNS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(business)</a:t>
                      </a:r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err="1" smtClean="0"/>
                        <a:t>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Lebanese websites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 websites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.info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Informational websites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.org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err="1" smtClean="0"/>
                        <a:t>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Educational organization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err="1" smtClean="0"/>
                        <a:t>gov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Agency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DNS </a:t>
            </a:r>
            <a:r>
              <a:rPr lang="en-US" sz="2400" smtClean="0"/>
              <a:t>(continued)</a:t>
            </a:r>
          </a:p>
        </p:txBody>
      </p:sp>
      <p:pic>
        <p:nvPicPr>
          <p:cNvPr id="15363" name="Content Placeholder 5" descr="Untitled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286000"/>
            <a:ext cx="8721725" cy="4024313"/>
          </a:xfrm>
        </p:spPr>
      </p:pic>
      <p:sp>
        <p:nvSpPr>
          <p:cNvPr id="7" name="TextBox 6"/>
          <p:cNvSpPr txBox="1"/>
          <p:nvPr/>
        </p:nvSpPr>
        <p:spPr>
          <a:xfrm>
            <a:off x="7315200" y="5257800"/>
            <a:ext cx="1371600" cy="381000"/>
          </a:xfrm>
          <a:prstGeom prst="rect">
            <a:avLst/>
          </a:prstGeom>
          <a:solidFill>
            <a:srgbClr val="0070C0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Services</a:t>
            </a: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DNS </a:t>
            </a:r>
            <a:r>
              <a:rPr lang="en-US" sz="2400" smtClean="0"/>
              <a:t>(continued)</a:t>
            </a:r>
          </a:p>
        </p:txBody>
      </p:sp>
      <p:pic>
        <p:nvPicPr>
          <p:cNvPr id="16387" name="Content Placeholder 4" descr="Untitled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828800"/>
            <a:ext cx="8778875" cy="414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Protocols</a:t>
            </a:r>
          </a:p>
        </p:txBody>
      </p:sp>
      <p:pic>
        <p:nvPicPr>
          <p:cNvPr id="17411" name="Content Placeholder 5" descr="Untitled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74888"/>
            <a:ext cx="8229600" cy="4273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Protocols </a:t>
            </a:r>
            <a:r>
              <a:rPr lang="en-US" sz="2400" smtClean="0"/>
              <a:t>(Continued)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Protocols are “languages” that computers use to communicate with each other.</a:t>
            </a:r>
          </a:p>
          <a:p>
            <a:pPr eaLnBrk="1" hangingPunct="1"/>
            <a:r>
              <a:rPr lang="en-US" smtClean="0"/>
              <a:t>A dialed computer should be able to talk the dialing computer’s protocol.</a:t>
            </a:r>
          </a:p>
          <a:p>
            <a:pPr eaLnBrk="1" hangingPunct="1"/>
            <a:endParaRPr lang="en-US" smtClean="0"/>
          </a:p>
          <a:p>
            <a:pPr algn="ctr" eaLnBrk="1" hangingPunct="1">
              <a:buFont typeface="Georgia" pitchFamily="18" charset="0"/>
              <a:buNone/>
            </a:pPr>
            <a:r>
              <a:rPr lang="en-US" sz="3200" b="1" smtClean="0"/>
              <a:t>Protocol = Language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Typical Protocols</a:t>
            </a:r>
            <a:endParaRPr lang="en-US" sz="2400" smtClean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69848316"/>
              </p:ext>
            </p:extLst>
          </p:nvPr>
        </p:nvGraphicFramePr>
        <p:xfrm>
          <a:off x="381000" y="2286000"/>
          <a:ext cx="8534400" cy="3581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HTTP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Browsing web pages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Downloading/</a:t>
                      </a:r>
                      <a:r>
                        <a:rPr lang="en-US" baseline="0" dirty="0" smtClean="0"/>
                        <a:t> Uploading files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SMTP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Sending e-mail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POP3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Receiving e-mail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Telnet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access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IRC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Chatting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Question!</a:t>
            </a:r>
            <a:endParaRPr lang="en-US" sz="2400" smtClean="0"/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What happens from the moment you type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an address in your browser window till the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moment the page appears?</a:t>
            </a:r>
          </a:p>
        </p:txBody>
      </p:sp>
      <p:pic>
        <p:nvPicPr>
          <p:cNvPr id="20484" name="Picture 2" descr="C:\Users\GRACE\Desktop\FIles that needs sorting\to be looked at\files from my pc\Finished Courses\animated gifs\animated gifs\smiley_0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419600"/>
            <a:ext cx="18954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Firewall</a:t>
            </a:r>
            <a:endParaRPr lang="en-US" sz="2400" smtClean="0"/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Its mission: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Protects your computer(s) or 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network from the outside attacks.</a:t>
            </a:r>
          </a:p>
          <a:p>
            <a:pPr eaLnBrk="1" hangingPunct="1"/>
            <a:endParaRPr lang="en-US" smtClean="0"/>
          </a:p>
        </p:txBody>
      </p:sp>
      <p:pic>
        <p:nvPicPr>
          <p:cNvPr id="21508" name="Picture 4" descr="Untitled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895600"/>
            <a:ext cx="370522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Proxy</a:t>
            </a:r>
            <a:endParaRPr lang="en-US" sz="2400" smtClean="0"/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640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With a firewall, no one can get in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BUT </a:t>
            </a:r>
            <a:r>
              <a:rPr lang="en-US" b="1" smtClean="0">
                <a:solidFill>
                  <a:srgbClr val="FF0000"/>
                </a:solidFill>
              </a:rPr>
              <a:t>NO ONE can get out!!!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u="sng" smtClean="0"/>
              <a:t>Solution: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The proxy is a </a:t>
            </a:r>
            <a:r>
              <a:rPr lang="en-US" b="1" u="sng" smtClean="0">
                <a:solidFill>
                  <a:srgbClr val="FF0000"/>
                </a:solidFill>
              </a:rPr>
              <a:t>door</a:t>
            </a:r>
            <a:r>
              <a:rPr lang="en-US" smtClean="0"/>
              <a:t> in the firewall</a:t>
            </a:r>
          </a:p>
        </p:txBody>
      </p:sp>
      <p:grpSp>
        <p:nvGrpSpPr>
          <p:cNvPr id="22532" name="Group 9"/>
          <p:cNvGrpSpPr>
            <a:grpSpLocks/>
          </p:cNvGrpSpPr>
          <p:nvPr/>
        </p:nvGrpSpPr>
        <p:grpSpPr bwMode="auto">
          <a:xfrm>
            <a:off x="3810000" y="2971800"/>
            <a:ext cx="5334000" cy="3676650"/>
            <a:chOff x="3810000" y="2971800"/>
            <a:chExt cx="5334000" cy="3676650"/>
          </a:xfrm>
        </p:grpSpPr>
        <p:pic>
          <p:nvPicPr>
            <p:cNvPr id="22533" name="Picture 5" descr="Untitled7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0000" y="3124200"/>
              <a:ext cx="4943475" cy="3524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4" name="TextBox 6"/>
            <p:cNvSpPr txBox="1">
              <a:spLocks noChangeArrowheads="1"/>
            </p:cNvSpPr>
            <p:nvPr/>
          </p:nvSpPr>
          <p:spPr bwMode="auto">
            <a:xfrm>
              <a:off x="6096000" y="2971800"/>
              <a:ext cx="2057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Aharoni" pitchFamily="2" charset="-79"/>
                  <a:cs typeface="Aharoni" pitchFamily="2" charset="-79"/>
                </a:rPr>
                <a:t>Firewall</a:t>
              </a:r>
            </a:p>
          </p:txBody>
        </p:sp>
        <p:sp>
          <p:nvSpPr>
            <p:cNvPr id="22535" name="TextBox 7"/>
            <p:cNvSpPr txBox="1">
              <a:spLocks noChangeArrowheads="1"/>
            </p:cNvSpPr>
            <p:nvPr/>
          </p:nvSpPr>
          <p:spPr bwMode="auto">
            <a:xfrm>
              <a:off x="3810000" y="5029200"/>
              <a:ext cx="2057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Aharoni" pitchFamily="2" charset="-79"/>
                  <a:cs typeface="Aharoni" pitchFamily="2" charset="-79"/>
                </a:rPr>
                <a:t>Inside</a:t>
              </a:r>
            </a:p>
          </p:txBody>
        </p:sp>
        <p:sp>
          <p:nvSpPr>
            <p:cNvPr id="22536" name="TextBox 8"/>
            <p:cNvSpPr txBox="1">
              <a:spLocks noChangeArrowheads="1"/>
            </p:cNvSpPr>
            <p:nvPr/>
          </p:nvSpPr>
          <p:spPr bwMode="auto">
            <a:xfrm>
              <a:off x="7391400" y="5105400"/>
              <a:ext cx="1752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Aharoni" pitchFamily="2" charset="-79"/>
                  <a:cs typeface="Aharoni" pitchFamily="2" charset="-79"/>
                </a:rPr>
                <a:t>Outside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Search Engines</a:t>
            </a:r>
            <a:endParaRPr lang="en-US" sz="2400" smtClean="0"/>
          </a:p>
        </p:txBody>
      </p:sp>
      <p:sp>
        <p:nvSpPr>
          <p:cNvPr id="23555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640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Three types of search engines:</a:t>
            </a:r>
          </a:p>
          <a:p>
            <a:pPr eaLnBrk="1" hangingPunct="1"/>
            <a:r>
              <a:rPr lang="en-US" dirty="0" smtClean="0"/>
              <a:t>Human-powered</a:t>
            </a:r>
          </a:p>
          <a:p>
            <a:pPr eaLnBrk="1" hangingPunct="1"/>
            <a:r>
              <a:rPr lang="en-US" dirty="0" smtClean="0"/>
              <a:t>Crawler Based</a:t>
            </a:r>
          </a:p>
          <a:p>
            <a:pPr eaLnBrk="1" hangingPunct="1"/>
            <a:r>
              <a:rPr lang="en-US" dirty="0" smtClean="0"/>
              <a:t>Hybrid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Georgia" pitchFamily="18" charset="0"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NOTE: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No search engine has more than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40%</a:t>
            </a:r>
            <a:r>
              <a:rPr lang="en-US" dirty="0" smtClean="0"/>
              <a:t> of the total websites available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online!!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371600"/>
            <a:ext cx="28479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590800"/>
            <a:ext cx="2143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6125" y="3505200"/>
            <a:ext cx="20478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4572000"/>
            <a:ext cx="1990725" cy="695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6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4290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7438"/>
          </a:xfrm>
        </p:spPr>
        <p:txBody>
          <a:bodyPr/>
          <a:lstStyle/>
          <a:p>
            <a:pPr eaLnBrk="1" hangingPunct="1"/>
            <a:r>
              <a:rPr lang="en-US" smtClean="0"/>
              <a:t>Internet Basics</a:t>
            </a:r>
          </a:p>
          <a:p>
            <a:pPr eaLnBrk="1" hangingPunct="1"/>
            <a:r>
              <a:rPr lang="en-US" smtClean="0"/>
              <a:t>Web Browser</a:t>
            </a:r>
          </a:p>
          <a:p>
            <a:pPr eaLnBrk="1" hangingPunct="1"/>
            <a:r>
              <a:rPr lang="en-US" smtClean="0"/>
              <a:t>IP Address</a:t>
            </a:r>
          </a:p>
          <a:p>
            <a:pPr eaLnBrk="1" hangingPunct="1"/>
            <a:r>
              <a:rPr lang="en-US" smtClean="0"/>
              <a:t>DNS</a:t>
            </a:r>
          </a:p>
          <a:p>
            <a:pPr eaLnBrk="1" hangingPunct="1"/>
            <a:r>
              <a:rPr lang="en-US" smtClean="0"/>
              <a:t>Protocols</a:t>
            </a:r>
          </a:p>
          <a:p>
            <a:pPr eaLnBrk="1" hangingPunct="1"/>
            <a:r>
              <a:rPr lang="en-US" smtClean="0"/>
              <a:t>Firewall</a:t>
            </a:r>
          </a:p>
          <a:p>
            <a:pPr eaLnBrk="1" hangingPunct="1"/>
            <a:r>
              <a:rPr lang="en-US" smtClean="0"/>
              <a:t>Proxy</a:t>
            </a:r>
          </a:p>
          <a:p>
            <a:pPr eaLnBrk="1" hangingPunct="1"/>
            <a:r>
              <a:rPr lang="en-US" smtClean="0"/>
              <a:t>Search Engines</a:t>
            </a:r>
          </a:p>
          <a:p>
            <a:pPr eaLnBrk="1" hangingPunct="1"/>
            <a:r>
              <a:rPr lang="en-US" smtClean="0"/>
              <a:t>Search Optimization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Search Engines (continued)</a:t>
            </a:r>
            <a:endParaRPr lang="en-US" sz="240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3400" b="1" dirty="0" smtClean="0"/>
              <a:t>Human -powered: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Depends on humans for its listings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You submit a short description to the directory for your entire site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 search looks for matches only in the descriptions submitted.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Changing your web pages has no effect on your listing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3400" b="1" dirty="0" smtClean="0"/>
              <a:t>Crawler-Based: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Such as Google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They "crawl" or "spider" the web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create their listings automatically, then people search through what they have found.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you change your web pages       they find these changes      change your listing.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371600"/>
            <a:ext cx="28479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838200"/>
            <a:ext cx="2143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4038600" y="57150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010400" y="57150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Search Engines </a:t>
            </a:r>
            <a:r>
              <a:rPr lang="en-US" sz="1800" smtClean="0"/>
              <a:t>(continued)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z="2000" b="1" smtClean="0"/>
              <a:t>"Hybrid Search Engines" Or Mixed Results</a:t>
            </a:r>
          </a:p>
          <a:p>
            <a:pPr eaLnBrk="1" hangingPunct="1">
              <a:buFont typeface="Georgia" pitchFamily="18" charset="0"/>
              <a:buNone/>
            </a:pPr>
            <a:endParaRPr lang="en-US" sz="2000" smtClean="0"/>
          </a:p>
          <a:p>
            <a:pPr eaLnBrk="1" hangingPunct="1"/>
            <a:r>
              <a:rPr lang="en-US" sz="2000" smtClean="0"/>
              <a:t>Search engines used to either present:</a:t>
            </a:r>
          </a:p>
          <a:p>
            <a:pPr lvl="1" eaLnBrk="1" hangingPunct="1"/>
            <a:r>
              <a:rPr lang="en-US" sz="2000" smtClean="0"/>
              <a:t>crawler-based results </a:t>
            </a:r>
          </a:p>
          <a:p>
            <a:pPr lvl="1" eaLnBrk="1" hangingPunct="1"/>
            <a:r>
              <a:rPr lang="en-US" sz="2000" smtClean="0"/>
              <a:t>human-powered listings. 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Today……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000" smtClean="0"/>
              <a:t>		 </a:t>
            </a:r>
            <a:r>
              <a:rPr lang="en-US" sz="2000" b="1" smtClean="0">
                <a:solidFill>
                  <a:srgbClr val="FF0000"/>
                </a:solidFill>
              </a:rPr>
              <a:t>both types of results are presented</a:t>
            </a:r>
            <a:r>
              <a:rPr lang="en-US" sz="2000" smtClean="0"/>
              <a:t>.</a:t>
            </a:r>
          </a:p>
          <a:p>
            <a:pPr eaLnBrk="1" hangingPunct="1">
              <a:buFont typeface="Georgia" pitchFamily="18" charset="0"/>
              <a:buNone/>
            </a:pP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How to Search?</a:t>
            </a:r>
            <a:endParaRPr lang="en-US" sz="180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 “+”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search for two or more terms on the same page.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Type “+” between the terms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Refers to AND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 sun + heat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“OR”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search for either of two (or more) terms on the same page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Type the word OR between the terms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sun OR heat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“-”: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search for pages that include the first term and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the second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Type “-” between the terms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sun -heat</a:t>
            </a:r>
          </a:p>
        </p:txBody>
      </p:sp>
      <p:pic>
        <p:nvPicPr>
          <p:cNvPr id="26628" name="Picture 7" descr="sun+hea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1066800"/>
            <a:ext cx="20859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46402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How to Search?</a:t>
            </a:r>
            <a:r>
              <a:rPr lang="en-US" sz="1800" smtClean="0"/>
              <a:t>(continued)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“”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search for an exact phrase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Enclose the phrase in quotation marks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“sun  heat effects”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( )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group parts of your search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Enclose them in parenthesis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sun + (heat OR burn)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This will return pages with both the words sun and heat or both the words sun and burn.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*</a:t>
            </a:r>
            <a:endParaRPr lang="en-US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search for various forms of a word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Add an asterisk to the end of the word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sun*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This returns pages with the words sun, sunglass, sunburn, sunrise…</a:t>
            </a:r>
          </a:p>
        </p:txBody>
      </p:sp>
      <p:pic>
        <p:nvPicPr>
          <p:cNvPr id="27652" name="Picture 7" descr="sun+hea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1066800"/>
            <a:ext cx="20859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46402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Optimizing your search</a:t>
            </a:r>
            <a:endParaRPr lang="en-US" sz="2400" smtClean="0"/>
          </a:p>
        </p:txBody>
      </p:sp>
      <p:sp>
        <p:nvSpPr>
          <p:cNvPr id="2867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Let’s try some Google queries: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0923488"/>
              </p:ext>
            </p:extLst>
          </p:nvPr>
        </p:nvGraphicFramePr>
        <p:xfrm>
          <a:off x="533400" y="3048000"/>
          <a:ext cx="77724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chocolate + cake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93,700,000</a:t>
                      </a:r>
                      <a:endParaRPr lang="en-US" b="1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chocolate OR cake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1,350,000,000</a:t>
                      </a:r>
                      <a:endParaRPr lang="en-US" b="1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"chocolate cake"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25,200,000</a:t>
                      </a:r>
                      <a:endParaRPr lang="en-US" b="1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"cake chocolate"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2,190,000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Internet Basics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038"/>
          </a:xfrm>
        </p:spPr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dirty="0" smtClean="0"/>
              <a:t>URL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 smtClean="0"/>
              <a:t>Uniform Resource Locator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Unique address of any web document/page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Also called domain name or internet address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Is entered in the address bar in your browser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dirty="0" smtClean="0"/>
              <a:t>To Browse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Or </a:t>
            </a:r>
            <a:r>
              <a:rPr lang="en-US" b="1" dirty="0" smtClean="0"/>
              <a:t>to surf</a:t>
            </a:r>
            <a:r>
              <a:rPr lang="en-US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follow links in a page/ discover websites and their content.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Usually used like "I browse some sites" or "I'm surfing on the net".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dirty="0" smtClean="0"/>
              <a:t>Downloads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 download is a file you have transferred from another computer to your computer over the internet.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dirty="0" smtClean="0"/>
              <a:t>Links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Aka </a:t>
            </a:r>
            <a:r>
              <a:rPr lang="en-US" b="1" dirty="0" smtClean="0"/>
              <a:t>Hyperlink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Links one electronic document to another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Web Browser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643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Aka </a:t>
            </a:r>
            <a:r>
              <a:rPr lang="en-US" sz="2000" b="1" dirty="0" smtClean="0"/>
              <a:t>browser</a:t>
            </a:r>
          </a:p>
          <a:p>
            <a:pPr eaLnBrk="1" hangingPunct="1"/>
            <a:r>
              <a:rPr lang="en-US" sz="2000" dirty="0" smtClean="0"/>
              <a:t>Makes the content on the internet viewable</a:t>
            </a:r>
          </a:p>
          <a:p>
            <a:pPr eaLnBrk="1" hangingPunct="1"/>
            <a:r>
              <a:rPr lang="en-US" sz="2000" dirty="0" smtClean="0"/>
              <a:t>Converts the data coming from the internet to the graphical interface you see.</a:t>
            </a:r>
          </a:p>
          <a:p>
            <a:pPr eaLnBrk="1" hangingPunct="1"/>
            <a:r>
              <a:rPr lang="en-US" sz="2000" dirty="0" smtClean="0"/>
              <a:t>Displays all elements of a website at their designated positions.</a:t>
            </a:r>
          </a:p>
          <a:p>
            <a:pPr eaLnBrk="1" hangingPunct="1">
              <a:buFont typeface="Georgia" pitchFamily="18" charset="0"/>
              <a:buNone/>
            </a:pPr>
            <a:endParaRPr lang="en-US" sz="2000" dirty="0" smtClean="0"/>
          </a:p>
          <a:p>
            <a:pPr eaLnBrk="1" hangingPunct="1">
              <a:buFont typeface="Georgia" pitchFamily="18" charset="0"/>
              <a:buNone/>
            </a:pPr>
            <a:endParaRPr lang="en-US" sz="2000" dirty="0" smtClean="0"/>
          </a:p>
          <a:p>
            <a:pPr eaLnBrk="1" hangingPunct="1">
              <a:buFont typeface="Georgia" pitchFamily="18" charset="0"/>
              <a:buNone/>
            </a:pPr>
            <a:r>
              <a:rPr lang="en-US" sz="2000" b="1" u="sng" dirty="0" smtClean="0"/>
              <a:t>Example:</a:t>
            </a:r>
          </a:p>
          <a:p>
            <a:pPr eaLnBrk="1" hangingPunct="1"/>
            <a:r>
              <a:rPr lang="en-US" sz="2000" dirty="0" smtClean="0"/>
              <a:t>Internet Explorer (IE)</a:t>
            </a:r>
          </a:p>
          <a:p>
            <a:pPr eaLnBrk="1" hangingPunct="1"/>
            <a:r>
              <a:rPr lang="en-US" sz="2000" dirty="0" smtClean="0"/>
              <a:t>Mozilla </a:t>
            </a:r>
            <a:r>
              <a:rPr lang="en-US" sz="2000" dirty="0"/>
              <a:t>Firefox</a:t>
            </a:r>
          </a:p>
          <a:p>
            <a:pPr eaLnBrk="1" hangingPunct="1"/>
            <a:r>
              <a:rPr lang="en-US" sz="2000" dirty="0"/>
              <a:t>Google </a:t>
            </a:r>
            <a:r>
              <a:rPr lang="en-US" sz="2000" dirty="0" smtClean="0"/>
              <a:t>Chrome</a:t>
            </a:r>
          </a:p>
          <a:p>
            <a:pPr eaLnBrk="1" hangingPunct="1"/>
            <a:r>
              <a:rPr lang="en-US" sz="2000" dirty="0" smtClean="0"/>
              <a:t>Opera</a:t>
            </a:r>
          </a:p>
          <a:p>
            <a:pPr eaLnBrk="1" hangingPunct="1"/>
            <a:r>
              <a:rPr lang="en-US" sz="2000" dirty="0" smtClean="0"/>
              <a:t>Safari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038600"/>
            <a:ext cx="1114425" cy="1085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198" name="Picture 8" descr="google-chrome-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066800"/>
            <a:ext cx="1666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Internet_Explore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91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Web Browser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74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z="2400" smtClean="0"/>
              <a:t>Browser’s basic components:</a:t>
            </a:r>
          </a:p>
          <a:p>
            <a:pPr eaLnBrk="1" hangingPunct="1">
              <a:buFont typeface="Georgia" pitchFamily="18" charset="0"/>
              <a:buNone/>
            </a:pPr>
            <a:endParaRPr lang="en-US" sz="1400" smtClean="0"/>
          </a:p>
          <a:p>
            <a:pPr eaLnBrk="1" hangingPunct="1">
              <a:buFont typeface="Georgia" pitchFamily="18" charset="0"/>
              <a:buNone/>
            </a:pPr>
            <a:r>
              <a:rPr lang="en-US" sz="1400" smtClean="0"/>
              <a:t>						            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1400" b="1" smtClean="0">
                <a:solidFill>
                  <a:schemeClr val="tx1"/>
                </a:solidFill>
              </a:rPr>
              <a:t>Address Bar: </a:t>
            </a:r>
          </a:p>
          <a:p>
            <a:pPr lvl="3" eaLnBrk="1" hangingPunct="1"/>
            <a:r>
              <a:rPr lang="en-US" sz="1400" smtClean="0">
                <a:solidFill>
                  <a:schemeClr val="tx1"/>
                </a:solidFill>
              </a:rPr>
              <a:t>Most important part of your browser.</a:t>
            </a:r>
          </a:p>
          <a:p>
            <a:pPr lvl="3" eaLnBrk="1" hangingPunct="1"/>
            <a:r>
              <a:rPr lang="en-US" sz="1400" smtClean="0">
                <a:solidFill>
                  <a:schemeClr val="tx1"/>
                </a:solidFill>
              </a:rPr>
              <a:t>You can enter all domain names you want to visit in it. </a:t>
            </a:r>
            <a:endParaRPr lang="en-US" sz="1400" b="1" smtClean="0">
              <a:solidFill>
                <a:schemeClr val="tx1"/>
              </a:solidFill>
            </a:endParaRP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6000" contrast="28000"/>
          </a:blip>
          <a:srcRect/>
          <a:stretch>
            <a:fillRect/>
          </a:stretch>
        </p:blipFill>
        <p:spPr bwMode="auto">
          <a:xfrm>
            <a:off x="0" y="3400425"/>
            <a:ext cx="88392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51673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IP address</a:t>
            </a:r>
          </a:p>
        </p:txBody>
      </p:sp>
      <p:pic>
        <p:nvPicPr>
          <p:cNvPr id="10243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508250"/>
            <a:ext cx="8229600" cy="3806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PC to PC communication</a:t>
            </a:r>
          </a:p>
        </p:txBody>
      </p:sp>
      <p:pic>
        <p:nvPicPr>
          <p:cNvPr id="11267" name="Content Placeholder 5" descr="Untitled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057400"/>
            <a:ext cx="8610600" cy="4411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Domain Name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16438"/>
          </a:xfrm>
        </p:spPr>
        <p:txBody>
          <a:bodyPr/>
          <a:lstStyle/>
          <a:p>
            <a:pPr eaLnBrk="1" hangingPunct="1"/>
            <a:r>
              <a:rPr lang="en-US" sz="2000" smtClean="0"/>
              <a:t>Part of  URL, between “www.” and the first “/”</a:t>
            </a:r>
          </a:p>
          <a:p>
            <a:pPr eaLnBrk="1" hangingPunct="1"/>
            <a:r>
              <a:rPr lang="en-US" sz="2000" smtClean="0"/>
              <a:t>In case of </a:t>
            </a:r>
            <a:r>
              <a:rPr lang="en-US" sz="2000" smtClean="0">
                <a:hlinkClick r:id="rId2"/>
              </a:rPr>
              <a:t>http://www.google.com/search</a:t>
            </a:r>
            <a:r>
              <a:rPr lang="en-US" sz="2000" smtClean="0"/>
              <a:t>... , “google.com” is the domain name. </a:t>
            </a:r>
          </a:p>
          <a:p>
            <a:pPr eaLnBrk="1" hangingPunct="1"/>
            <a:r>
              <a:rPr lang="en-US" sz="2000" smtClean="0"/>
              <a:t>has a suffix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indicates for what purpose this domain is used. </a:t>
            </a:r>
          </a:p>
          <a:p>
            <a:pPr eaLnBrk="1" hangingPunct="1"/>
            <a:r>
              <a:rPr lang="en-US" sz="2000" smtClean="0"/>
              <a:t>Every country has also a specific suffix.</a:t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2667000" y="4495800"/>
            <a:ext cx="4876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Because the Internet is based on </a:t>
            </a:r>
            <a:r>
              <a:rPr lang="en-US" i="1">
                <a:solidFill>
                  <a:srgbClr val="FF0000"/>
                </a:solidFill>
              </a:rPr>
              <a:t>IP</a:t>
            </a:r>
            <a:r>
              <a:rPr lang="en-US" i="1"/>
              <a:t> </a:t>
            </a:r>
            <a:r>
              <a:rPr lang="en-US" i="1">
                <a:solidFill>
                  <a:srgbClr val="FF0000"/>
                </a:solidFill>
              </a:rPr>
              <a:t>addresses</a:t>
            </a:r>
            <a:r>
              <a:rPr lang="en-US" i="1"/>
              <a:t>, not </a:t>
            </a:r>
            <a:r>
              <a:rPr lang="en-US" i="1">
                <a:solidFill>
                  <a:srgbClr val="FF0000"/>
                </a:solidFill>
              </a:rPr>
              <a:t>domain names</a:t>
            </a:r>
            <a:r>
              <a:rPr lang="en-US" i="1"/>
              <a:t>, every Web server requires a Domain Name System (</a:t>
            </a:r>
            <a:r>
              <a:rPr lang="en-US" i="1">
                <a:solidFill>
                  <a:srgbClr val="FF0000"/>
                </a:solidFill>
              </a:rPr>
              <a:t>DNS</a:t>
            </a:r>
            <a:r>
              <a:rPr lang="en-US" i="1"/>
              <a:t>) server to translate domain names into IP addresses.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838200" y="4953000"/>
            <a:ext cx="1295400" cy="533400"/>
          </a:xfrm>
          <a:prstGeom prst="rightArrow">
            <a:avLst>
              <a:gd name="adj1" fmla="val 50000"/>
              <a:gd name="adj2" fmla="val 83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DNS</a:t>
            </a:r>
          </a:p>
        </p:txBody>
      </p:sp>
      <p:pic>
        <p:nvPicPr>
          <p:cNvPr id="14339" name="Content Placeholder 4" descr="Untitled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7225" y="2268538"/>
            <a:ext cx="7829550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1612</TotalTime>
  <Words>845</Words>
  <Application>Microsoft Office PowerPoint</Application>
  <PresentationFormat>On-screen Show (4:3)</PresentationFormat>
  <Paragraphs>206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Short Introduction on Networks  Internet - Basic Search</vt:lpstr>
      <vt:lpstr>Outline</vt:lpstr>
      <vt:lpstr>Internet Basics</vt:lpstr>
      <vt:lpstr>Web Browser</vt:lpstr>
      <vt:lpstr>Web Browser</vt:lpstr>
      <vt:lpstr>The IP address</vt:lpstr>
      <vt:lpstr>PC to PC communication</vt:lpstr>
      <vt:lpstr>Domain Name</vt:lpstr>
      <vt:lpstr>The DNS</vt:lpstr>
      <vt:lpstr>The DNS</vt:lpstr>
      <vt:lpstr>The DNS (continued)</vt:lpstr>
      <vt:lpstr>The DNS (continued)</vt:lpstr>
      <vt:lpstr>Protocols</vt:lpstr>
      <vt:lpstr>Protocols (Continued)</vt:lpstr>
      <vt:lpstr>Typical Protocols</vt:lpstr>
      <vt:lpstr>Question!</vt:lpstr>
      <vt:lpstr>The Firewall</vt:lpstr>
      <vt:lpstr>The Proxy</vt:lpstr>
      <vt:lpstr>Search Engines</vt:lpstr>
      <vt:lpstr>Search Engines (continued)</vt:lpstr>
      <vt:lpstr>Search Engines (continued)</vt:lpstr>
      <vt:lpstr>How to Search?</vt:lpstr>
      <vt:lpstr>How to Search?(continued)</vt:lpstr>
      <vt:lpstr>Optimizing your 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Rabih Younes</dc:creator>
  <cp:lastModifiedBy>TOSHIBA</cp:lastModifiedBy>
  <cp:revision>111</cp:revision>
  <dcterms:created xsi:type="dcterms:W3CDTF">2009-10-11T10:13:36Z</dcterms:created>
  <dcterms:modified xsi:type="dcterms:W3CDTF">2012-10-08T09:35:53Z</dcterms:modified>
</cp:coreProperties>
</file>